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0693400" cy="75565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C9AA862-DAE3-4811-9A4B-EF2614F2C64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278E224-4F74-4CA2-A4FB-C97C8EBF35F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4043364B-9241-42D5-9B2F-1A50DFBB74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4AFA34F-90A9-4746-88BC-A9DA5DC8DAA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E134024-EEE1-46EC-9D1B-509EC0A7990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635640" y="7027560"/>
            <a:ext cx="342000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69932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B7A3C60-5E86-4457-B15C-D108A57C6117}" type="slidenum">
              <a: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3460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635640" y="7027560"/>
            <a:ext cx="342000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69932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13A15E1-1B0C-4F2B-B1E6-C4D45C271177}" type="slidenum">
              <a: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3460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ftr" idx="7"/>
          </p:nvPr>
        </p:nvSpPr>
        <p:spPr>
          <a:xfrm>
            <a:off x="3635640" y="7027560"/>
            <a:ext cx="342000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sldNum" idx="8"/>
          </p:nvPr>
        </p:nvSpPr>
        <p:spPr>
          <a:xfrm>
            <a:off x="769932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AA9F444-21AE-4328-B037-0B0B67A448C3}" type="slidenum">
              <a: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dt" idx="9"/>
          </p:nvPr>
        </p:nvSpPr>
        <p:spPr>
          <a:xfrm>
            <a:off x="53460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ftr" idx="10"/>
          </p:nvPr>
        </p:nvSpPr>
        <p:spPr>
          <a:xfrm>
            <a:off x="3635640" y="7027560"/>
            <a:ext cx="342000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sldNum" idx="11"/>
          </p:nvPr>
        </p:nvSpPr>
        <p:spPr>
          <a:xfrm>
            <a:off x="769932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646A2E-25FB-4A4C-A2EB-8F90F88EE633}" type="slidenum">
              <a: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5"/>
          <p:cNvSpPr>
            <a:spLocks noGrp="1"/>
          </p:cNvSpPr>
          <p:nvPr>
            <p:ph type="dt" idx="12"/>
          </p:nvPr>
        </p:nvSpPr>
        <p:spPr>
          <a:xfrm>
            <a:off x="53460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2080" cy="12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2080" cy="438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ftr" idx="13"/>
          </p:nvPr>
        </p:nvSpPr>
        <p:spPr>
          <a:xfrm>
            <a:off x="3635640" y="7027560"/>
            <a:ext cx="342000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sldNum" idx="14"/>
          </p:nvPr>
        </p:nvSpPr>
        <p:spPr>
          <a:xfrm>
            <a:off x="769932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EC1E31-4E91-4385-8B9B-4F1CC0C74A40}" type="slidenum">
              <a:rPr b="0" lang="pt-BR" sz="1400" spc="-1" strike="noStrike">
                <a:solidFill>
                  <a:schemeClr val="dk1">
                    <a:tint val="75000"/>
                  </a:schemeClr>
                </a:solid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dt" idx="15"/>
          </p:nvPr>
        </p:nvSpPr>
        <p:spPr>
          <a:xfrm>
            <a:off x="534600" y="7027560"/>
            <a:ext cx="2457720" cy="376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pt-B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pt-BR" sz="1400" spc="-1" strike="noStrike">
                <a:solidFill>
                  <a:srgbClr val="000000"/>
                </a:solid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34600" y="301320"/>
            <a:ext cx="9623520" cy="1261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pt-BR" sz="4400" spc="-1" strike="noStrike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34600" y="1767960"/>
            <a:ext cx="9623520" cy="438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</a:rPr>
              <a:t>2.º nível de tópicos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latin typeface="Arial"/>
              </a:rPr>
              <a:t>3.º nível de tópicos</a:t>
            </a:r>
            <a:endParaRPr b="0" lang="pt-B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4.º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5.º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6.º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7.º nível de tópicos</a:t>
            </a:r>
            <a:endParaRPr b="0" lang="pt-B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0" y="48600"/>
            <a:ext cx="10690560" cy="1561320"/>
          </a:xfrm>
          <a:prstGeom prst="rect">
            <a:avLst/>
          </a:prstGeom>
          <a:solidFill>
            <a:srgbClr val="00b050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200" spc="-1" strike="noStrike">
                <a:solidFill>
                  <a:srgbClr val="0044ac"/>
                </a:solidFill>
                <a:latin typeface="Calibri"/>
              </a:rPr>
              <a:t>MUNICÍPIO DE CAMPO DO TENENTE</a:t>
            </a:r>
            <a:br>
              <a:rPr sz="3200"/>
            </a:br>
            <a:r>
              <a:rPr b="0" lang="pt-BR" sz="3200" spc="-1" strike="noStrike">
                <a:solidFill>
                  <a:srgbClr val="0044ac"/>
                </a:solidFill>
                <a:latin typeface="Calibri"/>
              </a:rPr>
              <a:t>AUDIÊNCIA PUBLICA – PPA 2026-2029</a:t>
            </a:r>
            <a:endParaRPr b="0" lang="pt-BR" sz="32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14760" y="1620000"/>
            <a:ext cx="10677600" cy="593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600" y="0"/>
            <a:ext cx="9621360" cy="70740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</a:rPr>
              <a:t>RELAÇÃO DA LDO COM A LRF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534600" y="1181160"/>
            <a:ext cx="9621360" cy="55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16000" indent="-216000">
              <a:lnSpc>
                <a:spcPct val="80000"/>
              </a:lnSpc>
              <a:spcBef>
                <a:spcPts val="649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5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ANEXO DE METAS FISCAIS: 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49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500" spc="-1" strike="noStrike">
                <a:solidFill>
                  <a:srgbClr val="000000"/>
                </a:solidFill>
                <a:latin typeface="Calibri"/>
                <a:ea typeface="Microsoft YaHei"/>
              </a:rPr>
              <a:t>As metas fiscais anuais, em valores correntes e constantes, relativas a receitas, despesas, resultados primário e nominal, e do montante da dívida pública, para o exercício a que se referirem e para os dois seguintes, sendo, na prática, metas trienais.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80000"/>
              </a:lnSpc>
              <a:spcBef>
                <a:spcPts val="649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49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5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ANEXO DE RISCOS FISCAIS: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80000"/>
              </a:lnSpc>
              <a:spcBef>
                <a:spcPts val="649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500" spc="-1" strike="noStrike">
                <a:solidFill>
                  <a:srgbClr val="000000"/>
                </a:solidFill>
                <a:latin typeface="Calibri"/>
                <a:ea typeface="Microsoft YaHei"/>
              </a:rPr>
              <a:t>Avaliação de passivos contingentes e de outros riscos fiscais capazes de afetar as contas públicas, informando as providências a serem tomadas, caso se concretizem</a:t>
            </a:r>
            <a:r>
              <a:rPr b="1" lang="pt-BR" sz="2500" spc="-1" strike="noStrike">
                <a:solidFill>
                  <a:srgbClr val="000000"/>
                </a:solidFill>
                <a:latin typeface="Calibri"/>
                <a:ea typeface="Microsoft YaHei"/>
              </a:rPr>
              <a:t>.</a:t>
            </a:r>
            <a:endParaRPr b="0" lang="pt-BR" sz="25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4640" y="0"/>
            <a:ext cx="9621360" cy="78588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LEGISLAÇÃO MUNICIPAL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0" y="786600"/>
            <a:ext cx="10690560" cy="653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Calibri"/>
                <a:ea typeface="DejaVu Sans"/>
              </a:rPr>
              <a:t>Lei Orgânica do Município de Campo do Tenente (Emenda à Lei Orgânica)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 – o projeto de lei do Plano Plurianual deverá ser enviado pelo Poder Executivo ao Poder Legislativo até o dia 31 de agosto do primeiro ano do mandato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II – o Poder Legislativo deverá devolver o projeto de lei do Plano Plurianual ao Poder Executivo até o dia 1º de setembro do primeiro ano do mandato;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III – o projeto de lei das Diretrizes Orçamentárias deverá ser enviado pelo Poder Executivo ao Poder Legislativo até o dia 31 de agosto de cada ano;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IV - o Poder Legislativo deverá devolver o projeto de lei das Diretrizes Orçamentárias ao Poder Executivo até o dia 30 de setembro de cada ano;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 – o projeto de lei do Orçamento Anual deverá ser enviado pelo Poder Executivo ao Poder Legislativo até o dia 31 de outubro de cada ano;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pt-B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VI - o Poder Legislativo deverá devolver o projeto de lei do Orçamento Anual ao Poder Executivo até o dia 15 de Dezembro de cada ano;...</a:t>
            </a: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</a:tabLst>
            </a:pPr>
            <a:endParaRPr b="0" lang="pt-B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47560" y="0"/>
            <a:ext cx="9621360" cy="78588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Arial"/>
              </a:rPr>
              <a:t>Legalidade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"/>
          <p:cNvSpPr/>
          <p:nvPr/>
        </p:nvSpPr>
        <p:spPr>
          <a:xfrm>
            <a:off x="547560" y="1319040"/>
            <a:ext cx="9621360" cy="56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9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Na administração </a:t>
            </a:r>
            <a:r>
              <a:rPr b="1" i="1" lang="pt-BR" sz="3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pública</a:t>
            </a:r>
            <a:r>
              <a:rPr b="1" i="1" lang="pt-BR" sz="3600" spc="-1" strike="noStrike">
                <a:solidFill>
                  <a:srgbClr val="000000"/>
                </a:solidFill>
                <a:latin typeface="Arial"/>
                <a:ea typeface="Arial"/>
              </a:rPr>
              <a:t> não há liberdade nem vontade pessoal. Enquanto na administração particular é lícito fazer tudo o que a lei não proíbe, na administração pública só é permitido fazer o que a lei </a:t>
            </a:r>
            <a:r>
              <a:rPr b="1" i="1" lang="pt-BR" sz="36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autoriza.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264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180000" y="744840"/>
            <a:ext cx="10513440" cy="37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4600" y="0"/>
            <a:ext cx="9621360" cy="110088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3600" spc="-1" strike="noStrike">
                <a:solidFill>
                  <a:srgbClr val="000000"/>
                </a:solidFill>
                <a:latin typeface="Calibri"/>
              </a:rPr>
              <a:t>EDITAL DE AUDIÊNCIA PÚBLICA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"/>
          <p:cNvSpPr/>
          <p:nvPr/>
        </p:nvSpPr>
        <p:spPr>
          <a:xfrm>
            <a:off x="534600" y="1764000"/>
            <a:ext cx="9621360" cy="49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Edital de Audiência Pública.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Publicado no Diário Oficial dos Municípios do Paraná .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Divulgado no site do Município e nos murais da Prefeitura e Câmara Municipal.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83440" y="524520"/>
            <a:ext cx="9086760" cy="1618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  <a:ea typeface="Arial"/>
              </a:rPr>
              <a:t>AUDIÊNCIA PÚBLICA</a:t>
            </a:r>
            <a:endParaRPr b="0" lang="pt-BR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1640520" y="2906280"/>
            <a:ext cx="7482960" cy="3729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898989"/>
                </a:solidFill>
                <a:latin typeface="Arial"/>
                <a:ea typeface="Arial"/>
              </a:rPr>
              <a:t>PLANO PLURIANUAL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1" lang="en-US" sz="3600" spc="-1" strike="noStrike">
                <a:solidFill>
                  <a:srgbClr val="898989"/>
                </a:solidFill>
                <a:latin typeface="Arial"/>
                <a:ea typeface="Arial"/>
              </a:rPr>
              <a:t>PPA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80000"/>
              </a:lnSpc>
              <a:spcBef>
                <a:spcPts val="901"/>
              </a:spcBef>
              <a:buNone/>
              <a:tabLst>
                <a:tab algn="l" pos="0"/>
              </a:tabLst>
            </a:pPr>
            <a:r>
              <a:rPr b="0" lang="en-US" sz="3600" spc="-1" strike="noStrike">
                <a:solidFill>
                  <a:srgbClr val="898989"/>
                </a:solidFill>
                <a:latin typeface="Arial"/>
                <a:ea typeface="Arial"/>
              </a:rPr>
              <a:t>GESTÃO 2026-2029 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34600" y="0"/>
            <a:ext cx="9621360" cy="102240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000000"/>
                </a:solidFill>
                <a:latin typeface="Calibri"/>
              </a:rPr>
              <a:t>BASE LEGAL</a:t>
            </a:r>
            <a:endParaRPr b="0" lang="pt-BR" sz="4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534600" y="1557360"/>
            <a:ext cx="9621360" cy="519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algn="just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Audiência pública Previsão LRF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Da Transparência da Gestão Fiscal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9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        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Art. 48.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São instrumentos de transparência da gestão fiscal, aos quais será dada </a:t>
            </a:r>
            <a:r>
              <a:rPr b="1" lang="pt-BR" sz="280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ampla divulgação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, inclusive em meios eletrônicos de acesso público: </a:t>
            </a:r>
            <a:r>
              <a:rPr b="1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os planos orçamentos </a:t>
            </a:r>
            <a:r>
              <a:rPr b="0" lang="pt-BR" sz="2800" spc="-1" strike="noStrike">
                <a:solidFill>
                  <a:srgbClr val="000000"/>
                </a:solidFill>
                <a:latin typeface="Arial"/>
                <a:ea typeface="Arial"/>
              </a:rPr>
              <a:t>e leis de diretrizes orçamentárias; as prestações de contas e o respectivo parecer prévio; o Relatório Resumido da Execução Orçamentária e o Relatório de Gestão Fiscal; e as versões simplificadas desses documentos.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34600" y="-360"/>
            <a:ext cx="9621360" cy="86472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4850" spc="-1" strike="noStrike">
                <a:solidFill>
                  <a:srgbClr val="000000"/>
                </a:solidFill>
                <a:latin typeface="Calibri"/>
              </a:rPr>
              <a:t>Transparência LRF art. 48 </a:t>
            </a:r>
            <a:endParaRPr b="0" lang="pt-BR" sz="4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"/>
          <p:cNvSpPr/>
          <p:nvPr/>
        </p:nvSpPr>
        <p:spPr>
          <a:xfrm>
            <a:off x="534600" y="1764000"/>
            <a:ext cx="9621360" cy="49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Parágrafo único.  A transparência será assegurada também mediante 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 </a:t>
            </a: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I – incentivo à participação popular e realização de </a:t>
            </a:r>
            <a:r>
              <a:rPr b="1" lang="pt-BR" sz="3530" spc="-1" strike="noStrike" u="sng">
                <a:solidFill>
                  <a:srgbClr val="000000"/>
                </a:solidFill>
                <a:uFillTx/>
                <a:latin typeface="Arial"/>
                <a:ea typeface="Arial"/>
              </a:rPr>
              <a:t>audiências públicas</a:t>
            </a: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, durante os processos de elaboração e discussão dos planos, </a:t>
            </a:r>
            <a:r>
              <a:rPr b="1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Plano plurianual </a:t>
            </a: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lei de diretrizes orçamentárias e orçamentos; 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34600" y="-360"/>
            <a:ext cx="9621360" cy="94356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850" spc="-1" strike="noStrike">
                <a:solidFill>
                  <a:srgbClr val="000000"/>
                </a:solidFill>
                <a:latin typeface="Calibri"/>
              </a:rPr>
              <a:t>Constituição </a:t>
            </a:r>
            <a:r>
              <a:rPr b="0" lang="en-US" sz="4850" spc="-1" strike="noStrike">
                <a:solidFill>
                  <a:srgbClr val="000000"/>
                </a:solidFill>
                <a:latin typeface="Arial"/>
                <a:ea typeface="Arial"/>
              </a:rPr>
              <a:t>Federal</a:t>
            </a:r>
            <a:r>
              <a:rPr b="0" lang="en-US" sz="4850" spc="-1" strike="noStrike">
                <a:solidFill>
                  <a:srgbClr val="000000"/>
                </a:solidFill>
                <a:latin typeface="Calibri"/>
                <a:ea typeface="Arial"/>
              </a:rPr>
              <a:t> Artigo165</a:t>
            </a:r>
            <a:endParaRPr b="0" lang="pt-BR" sz="4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534600" y="1764000"/>
            <a:ext cx="9621360" cy="498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DOS ORÇAMENTOS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Art. 165. Leis de iniciativa do Poder Executivo estabelecerão: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I - o plano plurianual;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II - as diretrizes orçamentárias;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pt-BR" sz="3530" spc="-1" strike="noStrike">
                <a:solidFill>
                  <a:srgbClr val="000000"/>
                </a:solidFill>
                <a:latin typeface="Arial"/>
                <a:ea typeface="Arial"/>
              </a:rPr>
              <a:t>III - os orçamentos anuais.</a:t>
            </a:r>
            <a:endParaRPr b="0" lang="pt-BR" sz="353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34600" y="0"/>
            <a:ext cx="9621360" cy="70740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ORÇAMENTO </a:t>
            </a:r>
            <a:endParaRPr b="0" lang="pt-B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534600" y="1181160"/>
            <a:ext cx="9621360" cy="55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algn="just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O 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Plano Plurianual (PPA),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no Brasil, previsto no artigo 165 da Constituição Federal e regulamentado pelo Decreto 2.829, de 29 de outubro de 1998 é um 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plano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 de médio prazo, que estabelece as diretrizes, objetivos e metas a serem seguidos pelo Governo Federal, Estadual ou Municipal ao longo de um período de quatro anos.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24"/>
              </a:spcBef>
              <a:spcAft>
                <a:spcPts val="26"/>
              </a:spcAft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 </a:t>
            </a:r>
            <a:r>
              <a:rPr b="1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Lei de Diretrizes Orçamentárias (LDO)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Prevista no Art. 165, inciso II da CF, a LDO é o elo entre o Plano Plurianual - PPA e a Lei Orçamentária Anual – LOA. Principal função da LDO - selecionar, dentre as  ações previstas no PPA, aquelas que terão prioridade na execução do orçamento do ano seguinte.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34600" y="0"/>
            <a:ext cx="9621360" cy="70740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</a:tabLst>
            </a:pPr>
            <a:r>
              <a:rPr b="1" lang="pt-BR" sz="3200" spc="-1" strike="noStrike">
                <a:solidFill>
                  <a:srgbClr val="000000"/>
                </a:solidFill>
                <a:latin typeface="Calibri"/>
              </a:rPr>
              <a:t>O QUE DEVE CONTER A LDO?</a:t>
            </a:r>
            <a:endParaRPr b="0" lang="pt-B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534600" y="1181160"/>
            <a:ext cx="9621360" cy="55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As metas e prioridades da Administração Pública;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Orientações para a elaboração da Lei Orçamentária;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Alterações na Legislação Tributária;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600" y="0"/>
            <a:ext cx="9621360" cy="707400"/>
          </a:xfrm>
          <a:prstGeom prst="rect">
            <a:avLst/>
          </a:prstGeom>
          <a:solidFill>
            <a:srgbClr val="40e07d"/>
          </a:solidFill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buNone/>
              <a:tabLst>
                <a:tab algn="l" pos="0"/>
              </a:tabLst>
            </a:pPr>
            <a:r>
              <a:rPr b="1" lang="pt-BR" sz="3600" spc="-1" strike="noStrike">
                <a:solidFill>
                  <a:srgbClr val="000000"/>
                </a:solidFill>
                <a:latin typeface="Calibri"/>
              </a:rPr>
              <a:t>RELAÇÃO DA LDO COM A LRF</a:t>
            </a:r>
            <a:endParaRPr b="0" lang="pt-BR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534600" y="1181160"/>
            <a:ext cx="9621360" cy="557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Lei Complementar nº 101, de 04/05/2000, Art. 4º,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Equilíbrio entre receitas e despesas;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Critérios e formas de limitação de empenho;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Normas relativas ao controle de custos e à avaliação de resultados;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Demais condições e exigências para transferências de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726"/>
              </a:spcBef>
              <a:spcAft>
                <a:spcPts val="26"/>
              </a:spcAft>
              <a:buClr>
                <a:srgbClr val="000000"/>
              </a:buClr>
              <a:buSzPct val="80000"/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Calibri"/>
                <a:ea typeface="Microsoft YaHei"/>
              </a:rPr>
              <a:t>Recursos a entidades públicas e privadas.</a:t>
            </a: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pt-B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Application>LibreOffice/24.2.0.3$Windows_X86_64 LibreOffice_project/da48488a73ddd66ea24cf16bbc4f7b9c08e9bea1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2025-07-29T11:31:11Z</dcterms:created>
  <dc:creator/>
  <dc:description/>
  <dc:language>pt-BR</dc:language>
  <cp:lastModifiedBy/>
  <dcterms:modified xsi:type="dcterms:W3CDTF">2025-08-26T09:09:36Z</dcterms:modified>
  <cp:revision>12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2025-07-15T00:00:00Z</vt:filetime>
  </property>
  <property fmtid="{D5CDD505-2E9C-101B-9397-08002B2CF9AE}" pid="3" name="Creator">
    <vt:lpwstr>JasperReports (rptPpaPlanoInvestimentos)</vt:lpwstr>
  </property>
  <property fmtid="{D5CDD505-2E9C-101B-9397-08002B2CF9AE}" pid="4" name="LastSaved">
    <vt:filetime>2025-07-29T00:00:00Z</vt:filetime>
  </property>
  <property fmtid="{D5CDD505-2E9C-101B-9397-08002B2CF9AE}" pid="5" name="PresentationFormat">
    <vt:lpwstr>On-screen Show (4:3)</vt:lpwstr>
  </property>
  <property fmtid="{D5CDD505-2E9C-101B-9397-08002B2CF9AE}" pid="6" name="Producer">
    <vt:lpwstr>iText 2.0.8 (by lowagie.com)</vt:lpwstr>
  </property>
</Properties>
</file>